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62" r:id="rId3"/>
    <p:sldId id="258" r:id="rId4"/>
    <p:sldId id="257" r:id="rId5"/>
    <p:sldId id="284" r:id="rId6"/>
    <p:sldId id="285" r:id="rId7"/>
    <p:sldId id="286" r:id="rId8"/>
    <p:sldId id="287" r:id="rId9"/>
    <p:sldId id="292" r:id="rId10"/>
    <p:sldId id="293" r:id="rId11"/>
    <p:sldId id="296" r:id="rId12"/>
    <p:sldId id="297" r:id="rId13"/>
    <p:sldId id="306" r:id="rId14"/>
    <p:sldId id="295" r:id="rId15"/>
    <p:sldId id="305" r:id="rId16"/>
    <p:sldId id="288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89" r:id="rId25"/>
    <p:sldId id="290" r:id="rId26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28"/>
    </p:embeddedFont>
    <p:embeddedFont>
      <p:font typeface="Barlow Light" pitchFamily="2" charset="0"/>
      <p:regular r:id="rId29"/>
      <p:bold r:id="rId30"/>
      <p:italic r:id="rId31"/>
      <p:boldItalic r:id="rId32"/>
    </p:embeddedFont>
    <p:embeddedFont>
      <p:font typeface="Barlow SemiBold" pitchFamily="2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CC8"/>
    <a:srgbClr val="000000"/>
    <a:srgbClr val="E2F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958519-55BC-4BC4-9DC3-95E07E14DF62}">
  <a:tblStyle styleId="{E0958519-55BC-4BC4-9DC3-95E07E14DF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/>
    <p:restoredTop sz="94554"/>
  </p:normalViewPr>
  <p:slideViewPr>
    <p:cSldViewPr snapToGrid="0" snapToObjects="1">
      <p:cViewPr>
        <p:scale>
          <a:sx n="110" d="100"/>
          <a:sy n="110" d="100"/>
        </p:scale>
        <p:origin x="114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346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10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84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491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686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070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6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785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266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373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849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687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639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3340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496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77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86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133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72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58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5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5" y="0"/>
            <a:ext cx="9144224" cy="5143512"/>
            <a:chOff x="-225" y="0"/>
            <a:chExt cx="9144224" cy="5143512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61002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75" y="1541675"/>
              <a:ext cx="6870000" cy="206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7022220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224547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426873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022220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224547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426873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022220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24547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426873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022220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224547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426873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629199" y="1541675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9199" y="1744017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629199" y="1946358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629224" y="2148699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022220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7224547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426873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022220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224547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7426873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022220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224547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426873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022220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224547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426873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9199" y="2351050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629199" y="2553392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29199" y="27557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629224" y="29580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022220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224547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426873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022220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224547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426873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29199" y="3160433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629224" y="3362774"/>
                <a:ext cx="59400" cy="59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-175" y="1987280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175" y="2255817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-175" y="2524353"/>
                <a:ext cx="318794" cy="11664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-175" y="2255817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-175" y="25243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-225" y="2792878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-225" y="3061453"/>
                <a:ext cx="318900" cy="116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2"/>
            <p:cNvGrpSpPr/>
            <p:nvPr/>
          </p:nvGrpSpPr>
          <p:grpSpPr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83" name="Google Shape;83;p2"/>
              <p:cNvSpPr/>
              <p:nvPr/>
            </p:nvSpPr>
            <p:spPr>
              <a:xfrm>
                <a:off x="1611259" y="2255817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611259" y="25243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611209" y="2792878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611209" y="3061453"/>
                <a:ext cx="318900" cy="116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7996345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198672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8400998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7996345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198672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400998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996345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8198672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400998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996345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198672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400998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8603324" y="980275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603324" y="1182617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8603324" y="1384958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8603349" y="1587299"/>
                <a:ext cx="59400" cy="5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6100358" y="13"/>
            <a:ext cx="3050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-175" y="1541675"/>
            <a:ext cx="6870000" cy="206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3"/>
          <p:cNvGrpSpPr/>
          <p:nvPr/>
        </p:nvGrpSpPr>
        <p:grpSpPr>
          <a:xfrm>
            <a:off x="8477595" y="4477088"/>
            <a:ext cx="666403" cy="666424"/>
            <a:chOff x="7996345" y="980275"/>
            <a:chExt cx="666403" cy="666424"/>
          </a:xfrm>
        </p:grpSpPr>
        <p:sp>
          <p:nvSpPr>
            <p:cNvPr id="109" name="Google Shape;109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7042555" y="1541664"/>
            <a:ext cx="508369" cy="2060087"/>
            <a:chOff x="7022220" y="1541675"/>
            <a:chExt cx="464052" cy="1880499"/>
          </a:xfrm>
        </p:grpSpPr>
        <p:sp>
          <p:nvSpPr>
            <p:cNvPr id="126" name="Google Shape;126;p3"/>
            <p:cNvSpPr/>
            <p:nvPr/>
          </p:nvSpPr>
          <p:spPr>
            <a:xfrm>
              <a:off x="7022220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224547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26873" y="1541675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022220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224547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7426873" y="1744017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022220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224547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426873" y="1946358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022220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224547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426873" y="2148699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22220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224547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426873" y="2351050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220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224547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426873" y="2553392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022220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224547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26873" y="27557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22220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7224547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426873" y="29580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022220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224547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426873" y="3160433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022220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7224547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426873" y="3362774"/>
              <a:ext cx="59400" cy="5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3"/>
          <p:cNvGrpSpPr/>
          <p:nvPr/>
        </p:nvGrpSpPr>
        <p:grpSpPr>
          <a:xfrm>
            <a:off x="-225" y="2135380"/>
            <a:ext cx="301822" cy="872770"/>
            <a:chOff x="-225" y="1987280"/>
            <a:chExt cx="318950" cy="922298"/>
          </a:xfrm>
        </p:grpSpPr>
        <p:sp>
          <p:nvSpPr>
            <p:cNvPr id="157" name="Google Shape;157;p3"/>
            <p:cNvSpPr/>
            <p:nvPr/>
          </p:nvSpPr>
          <p:spPr>
            <a:xfrm>
              <a:off x="-175" y="1987280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"/>
          <p:cNvGrpSpPr/>
          <p:nvPr/>
        </p:nvGrpSpPr>
        <p:grpSpPr>
          <a:xfrm>
            <a:off x="8842175" y="668859"/>
            <a:ext cx="301822" cy="872807"/>
            <a:chOff x="-225" y="2255817"/>
            <a:chExt cx="318950" cy="922336"/>
          </a:xfrm>
        </p:grpSpPr>
        <p:sp>
          <p:nvSpPr>
            <p:cNvPr id="162" name="Google Shape;162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6100350" y="4270684"/>
            <a:ext cx="301822" cy="872807"/>
            <a:chOff x="-225" y="2255817"/>
            <a:chExt cx="318950" cy="922336"/>
          </a:xfrm>
        </p:grpSpPr>
        <p:sp>
          <p:nvSpPr>
            <p:cNvPr id="167" name="Google Shape;167;p3"/>
            <p:cNvSpPr/>
            <p:nvPr/>
          </p:nvSpPr>
          <p:spPr>
            <a:xfrm>
              <a:off x="-175" y="2255817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175" y="25243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225" y="2792878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225" y="3061453"/>
              <a:ext cx="318900" cy="11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3"/>
          <p:cNvGrpSpPr/>
          <p:nvPr/>
        </p:nvGrpSpPr>
        <p:grpSpPr>
          <a:xfrm>
            <a:off x="685795" y="0"/>
            <a:ext cx="666403" cy="666424"/>
            <a:chOff x="7996345" y="980275"/>
            <a:chExt cx="666403" cy="666424"/>
          </a:xfrm>
        </p:grpSpPr>
        <p:sp>
          <p:nvSpPr>
            <p:cNvPr id="172" name="Google Shape;172;p3"/>
            <p:cNvSpPr/>
            <p:nvPr/>
          </p:nvSpPr>
          <p:spPr>
            <a:xfrm>
              <a:off x="7996345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8198672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400998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996345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198672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400998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996345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8198672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8400998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96345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198672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400998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03324" y="980275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603324" y="1182617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603324" y="1384958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603349" y="1587299"/>
              <a:ext cx="59400" cy="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3"/>
          <p:cNvSpPr txBox="1">
            <a:spLocks noGrp="1"/>
          </p:cNvSpPr>
          <p:nvPr>
            <p:ph type="ctrTitle"/>
          </p:nvPr>
        </p:nvSpPr>
        <p:spPr>
          <a:xfrm>
            <a:off x="603425" y="1794125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>
            <a:off x="603425" y="2604674"/>
            <a:ext cx="5497200" cy="3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5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258" name="Google Shape;258;p5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261;p5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" name="Google Shape;265;p5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6" name="Google Shape;286;p5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7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323" name="Google Shape;323;p7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322375" y="664300"/>
              <a:ext cx="81819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7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327" name="Google Shape;327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1" name="Google Shape;351;p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"/>
          <p:cNvSpPr txBox="1">
            <a:spLocks noGrp="1"/>
          </p:cNvSpPr>
          <p:nvPr>
            <p:ph type="body" idx="1"/>
          </p:nvPr>
        </p:nvSpPr>
        <p:spPr>
          <a:xfrm>
            <a:off x="1172650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3" name="Google Shape;353;p7"/>
          <p:cNvSpPr txBox="1">
            <a:spLocks noGrp="1"/>
          </p:cNvSpPr>
          <p:nvPr>
            <p:ph type="body" idx="2"/>
          </p:nvPr>
        </p:nvSpPr>
        <p:spPr>
          <a:xfrm>
            <a:off x="5056888" y="1599700"/>
            <a:ext cx="3447300" cy="28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1"/>
          <p:cNvGrpSpPr/>
          <p:nvPr/>
        </p:nvGrpSpPr>
        <p:grpSpPr>
          <a:xfrm>
            <a:off x="-207" y="0"/>
            <a:ext cx="9158157" cy="5149835"/>
            <a:chOff x="-207" y="0"/>
            <a:chExt cx="9158157" cy="5149835"/>
          </a:xfrm>
        </p:grpSpPr>
        <p:sp>
          <p:nvSpPr>
            <p:cNvPr id="455" name="Google Shape;455;p11"/>
            <p:cNvSpPr/>
            <p:nvPr/>
          </p:nvSpPr>
          <p:spPr>
            <a:xfrm>
              <a:off x="8504250" y="4489800"/>
              <a:ext cx="653700" cy="653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0" y="0"/>
              <a:ext cx="653700" cy="514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11"/>
            <p:cNvGrpSpPr/>
            <p:nvPr/>
          </p:nvGrpSpPr>
          <p:grpSpPr>
            <a:xfrm>
              <a:off x="-207" y="664293"/>
              <a:ext cx="155867" cy="653721"/>
              <a:chOff x="5385375" y="498300"/>
              <a:chExt cx="802200" cy="556500"/>
            </a:xfrm>
          </p:grpSpPr>
          <p:sp>
            <p:nvSpPr>
              <p:cNvPr id="458" name="Google Shape;458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1"/>
            <p:cNvGrpSpPr/>
            <p:nvPr/>
          </p:nvGrpSpPr>
          <p:grpSpPr>
            <a:xfrm>
              <a:off x="322384" y="4483463"/>
              <a:ext cx="666347" cy="666373"/>
              <a:chOff x="7134700" y="414375"/>
              <a:chExt cx="501919" cy="501900"/>
            </a:xfrm>
          </p:grpSpPr>
          <p:sp>
            <p:nvSpPr>
              <p:cNvPr id="462" name="Google Shape;462;p11"/>
              <p:cNvSpPr/>
              <p:nvPr/>
            </p:nvSpPr>
            <p:spPr>
              <a:xfrm>
                <a:off x="71347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1"/>
              <p:cNvSpPr/>
              <p:nvPr/>
            </p:nvSpPr>
            <p:spPr>
              <a:xfrm>
                <a:off x="72871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1"/>
              <p:cNvSpPr/>
              <p:nvPr/>
            </p:nvSpPr>
            <p:spPr>
              <a:xfrm>
                <a:off x="74395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1"/>
              <p:cNvSpPr/>
              <p:nvPr/>
            </p:nvSpPr>
            <p:spPr>
              <a:xfrm>
                <a:off x="71347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1"/>
              <p:cNvSpPr/>
              <p:nvPr/>
            </p:nvSpPr>
            <p:spPr>
              <a:xfrm>
                <a:off x="72871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1"/>
              <p:cNvSpPr/>
              <p:nvPr/>
            </p:nvSpPr>
            <p:spPr>
              <a:xfrm>
                <a:off x="74395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1"/>
              <p:cNvSpPr/>
              <p:nvPr/>
            </p:nvSpPr>
            <p:spPr>
              <a:xfrm>
                <a:off x="71347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1"/>
              <p:cNvSpPr/>
              <p:nvPr/>
            </p:nvSpPr>
            <p:spPr>
              <a:xfrm>
                <a:off x="72871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1"/>
              <p:cNvSpPr/>
              <p:nvPr/>
            </p:nvSpPr>
            <p:spPr>
              <a:xfrm>
                <a:off x="74395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1"/>
              <p:cNvSpPr/>
              <p:nvPr/>
            </p:nvSpPr>
            <p:spPr>
              <a:xfrm>
                <a:off x="71347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1"/>
              <p:cNvSpPr/>
              <p:nvPr/>
            </p:nvSpPr>
            <p:spPr>
              <a:xfrm>
                <a:off x="72871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1"/>
              <p:cNvSpPr/>
              <p:nvPr/>
            </p:nvSpPr>
            <p:spPr>
              <a:xfrm>
                <a:off x="7439500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1"/>
              <p:cNvSpPr/>
              <p:nvPr/>
            </p:nvSpPr>
            <p:spPr>
              <a:xfrm>
                <a:off x="7591900" y="4143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1"/>
              <p:cNvSpPr/>
              <p:nvPr/>
            </p:nvSpPr>
            <p:spPr>
              <a:xfrm>
                <a:off x="7591900" y="5667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1"/>
              <p:cNvSpPr/>
              <p:nvPr/>
            </p:nvSpPr>
            <p:spPr>
              <a:xfrm>
                <a:off x="7591900" y="7191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1"/>
              <p:cNvSpPr/>
              <p:nvPr/>
            </p:nvSpPr>
            <p:spPr>
              <a:xfrm>
                <a:off x="7591919" y="871575"/>
                <a:ext cx="44700" cy="44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" name="Google Shape;478;p11"/>
            <p:cNvGrpSpPr/>
            <p:nvPr/>
          </p:nvGrpSpPr>
          <p:grpSpPr>
            <a:xfrm>
              <a:off x="8832384" y="670955"/>
              <a:ext cx="311815" cy="653721"/>
              <a:chOff x="5385375" y="498300"/>
              <a:chExt cx="802200" cy="556500"/>
            </a:xfrm>
          </p:grpSpPr>
          <p:sp>
            <p:nvSpPr>
              <p:cNvPr id="479" name="Google Shape;479;p11"/>
              <p:cNvSpPr/>
              <p:nvPr/>
            </p:nvSpPr>
            <p:spPr>
              <a:xfrm>
                <a:off x="5385375" y="4983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1"/>
              <p:cNvSpPr/>
              <p:nvPr/>
            </p:nvSpPr>
            <p:spPr>
              <a:xfrm>
                <a:off x="5385375" y="7269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1"/>
              <p:cNvSpPr/>
              <p:nvPr/>
            </p:nvSpPr>
            <p:spPr>
              <a:xfrm>
                <a:off x="5385375" y="955500"/>
                <a:ext cx="802200" cy="99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arlow SemiBold"/>
              <a:buNone/>
              <a:defRPr sz="26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14800" y="1599700"/>
            <a:ext cx="7189500" cy="2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▪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▫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"/>
          <p:cNvSpPr txBox="1">
            <a:spLocks noGrp="1"/>
          </p:cNvSpPr>
          <p:nvPr>
            <p:ph type="ctrTitle"/>
          </p:nvPr>
        </p:nvSpPr>
        <p:spPr>
          <a:xfrm>
            <a:off x="685800" y="1541675"/>
            <a:ext cx="5740200" cy="206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600" dirty="0"/>
              <a:t>Explainable Reasoning over Knowledge Graphs for Recommendation</a:t>
            </a:r>
            <a:endParaRPr sz="3600" dirty="0"/>
          </a:p>
        </p:txBody>
      </p:sp>
      <p:sp>
        <p:nvSpPr>
          <p:cNvPr id="6" name="Google Shape;586;p21">
            <a:extLst>
              <a:ext uri="{FF2B5EF4-FFF2-40B4-BE49-F238E27FC236}">
                <a16:creationId xmlns:a16="http://schemas.microsoft.com/office/drawing/2014/main" id="{C14DF29C-9AF3-D84C-AE35-8CF09F435D15}"/>
              </a:ext>
            </a:extLst>
          </p:cNvPr>
          <p:cNvSpPr txBox="1">
            <a:spLocks noGrp="1"/>
          </p:cNvSpPr>
          <p:nvPr/>
        </p:nvSpPr>
        <p:spPr>
          <a:xfrm>
            <a:off x="685800" y="3704515"/>
            <a:ext cx="3731761" cy="15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▪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▫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▫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▫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▫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▫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▫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▫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arlow Light"/>
              <a:buChar char="▫"/>
              <a:defRPr sz="18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Source : AAAI ’ 19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Speaker : Tzu-Yun, </a:t>
            </a:r>
            <a:r>
              <a:rPr lang="en" sz="1400" dirty="0" err="1"/>
              <a:t>Chien</a:t>
            </a:r>
            <a:endParaRPr lang="en" sz="14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Advisor: Jia-Ling, Koh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Date: 2020/02/10</a:t>
            </a:r>
            <a:endParaRPr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ja-JP" sz="2800" dirty="0"/>
              <a:t>Embedding Layer</a:t>
            </a:r>
            <a:endParaRPr dirty="0"/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125A4D-7991-5E47-8252-6B91C992F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0" t="52974" r="22130"/>
          <a:stretch/>
        </p:blipFill>
        <p:spPr>
          <a:xfrm>
            <a:off x="1053778" y="1712480"/>
            <a:ext cx="6672388" cy="1224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63D16073-3A6E-8842-A4EF-ED09A8CBB42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31092" y="3033846"/>
                <a:ext cx="7141464" cy="963996"/>
              </a:xfrm>
            </p:spPr>
            <p:txBody>
              <a:bodyPr/>
              <a:lstStyle/>
              <a:p>
                <a:pPr marL="10160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Given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project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into embedding vector.</a:t>
                </a:r>
              </a:p>
              <a:p>
                <a:pPr marL="10160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, d is the embedding size.</a:t>
                </a:r>
              </a:p>
              <a:p>
                <a:pPr marL="101600" indent="0">
                  <a:buNone/>
                </a:pPr>
                <a:endParaRPr lang="ja-JP" altLang="en-US" sz="1800"/>
              </a:p>
            </p:txBody>
          </p:sp>
        </mc:Choice>
        <mc:Fallback>
          <p:sp>
            <p:nvSpPr>
              <p:cNvPr id="4" name="テキスト プレースホルダー 3">
                <a:extLst>
                  <a:ext uri="{FF2B5EF4-FFF2-40B4-BE49-F238E27FC236}">
                    <a16:creationId xmlns:a16="http://schemas.microsoft.com/office/drawing/2014/main" id="{63D16073-3A6E-8842-A4EF-ED09A8CBB4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31092" y="3033846"/>
                <a:ext cx="7141464" cy="963996"/>
              </a:xfrm>
              <a:blipFill>
                <a:blip r:embed="rId4"/>
                <a:stretch>
                  <a:fillRect l="-710" b="-25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プレースホルダー 3">
                <a:extLst>
                  <a:ext uri="{FF2B5EF4-FFF2-40B4-BE49-F238E27FC236}">
                    <a16:creationId xmlns:a16="http://schemas.microsoft.com/office/drawing/2014/main" id="{2CF5456F-6AC0-F04D-ADC4-97C8645DB7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6573" y="3120405"/>
                <a:ext cx="7141464" cy="104346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▪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1pPr>
                <a:lvl2pPr marL="914400" marR="0" lvl="1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2pPr>
                <a:lvl3pPr marL="1371600" marR="0" lvl="2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9pPr>
              </a:lstStyle>
              <a:p>
                <a:pPr marL="101600" indent="0">
                  <a:buFont typeface="Barlow Light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ja-JP" sz="1800" smtClean="0">
                        <a:latin typeface="Cambria Math" panose="02040503050406030204" pitchFamily="18" charset="0"/>
                      </a:rPr>
                      <m:t>1=[ </m:t>
                    </m:r>
                    <m:r>
                      <m:rPr>
                        <m:sty m:val="p"/>
                      </m:rPr>
                      <a:rPr lang="en-US" altLang="ja-JP" sz="180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altLang="ja-JP" sz="1800" smtClean="0">
                        <a:latin typeface="Cambria Math" panose="02040503050406030204" pitchFamily="18" charset="0"/>
                      </a:rPr>
                      <m:t>lice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ja-JP" sz="18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ja-JP" sz="1800" i="1" smtClean="0">
                            <a:latin typeface="Cambria Math" panose="02040503050406030204" pitchFamily="18" charset="0"/>
                          </a:rPr>
                          <m:t>𝑖𝑛𝑡𝑒𝑟𝑎𝑐𝑡</m:t>
                        </m:r>
                      </m:e>
                    </m:groupChr>
                    <m:r>
                      <a:rPr lang="en-US" altLang="ja-JP" sz="1800" i="1" smtClean="0">
                        <a:latin typeface="Cambria Math" panose="02040503050406030204" pitchFamily="18" charset="0"/>
                      </a:rPr>
                      <m:t>𝑆h𝑎𝑝𝑒</m:t>
                    </m:r>
                    <m:r>
                      <a:rPr lang="en-US" altLang="ja-JP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80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altLang="ja-JP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800" i="1" smtClean="0">
                        <a:latin typeface="Cambria Math" panose="02040503050406030204" pitchFamily="18" charset="0"/>
                      </a:rPr>
                      <m:t>𝑌𝑜𝑢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ja-JP" sz="1800" i="1" smtClean="0">
                            <a:latin typeface="Cambria Math" panose="02040503050406030204" pitchFamily="18" charset="0"/>
                          </a:rPr>
                          <m:t>𝑆𝑢𝑛𝑔𝐵𝑦</m:t>
                        </m:r>
                      </m:e>
                    </m:groupChr>
                    <m:r>
                      <a:rPr lang="en-US" altLang="ja-JP" sz="1800" i="1" smtClean="0">
                        <a:latin typeface="Cambria Math" panose="02040503050406030204" pitchFamily="18" charset="0"/>
                      </a:rPr>
                      <m:t>𝐸𝑑</m:t>
                    </m:r>
                    <m:r>
                      <a:rPr lang="en-US" altLang="ja-JP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800" i="1" smtClean="0">
                        <a:latin typeface="Cambria Math" panose="02040503050406030204" pitchFamily="18" charset="0"/>
                      </a:rPr>
                      <m:t>𝑆h𝑒𝑒𝑟𝑎𝑛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ja-JP" sz="1800" i="1" smtClean="0">
                            <a:latin typeface="Cambria Math" panose="02040503050406030204" pitchFamily="18" charset="0"/>
                          </a:rPr>
                          <m:t>𝑃𝑟𝑜𝑑𝑢𝑐𝑒</m:t>
                        </m:r>
                      </m:e>
                    </m:groupChr>
                    <m:r>
                      <a:rPr lang="en-US" altLang="ja-JP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altLang="ja-JP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ja-JP" sz="1800" i="1" smtClean="0">
                            <a:latin typeface="Cambria Math" panose="02040503050406030204" pitchFamily="18" charset="0"/>
                          </a:rPr>
                          <m:t>𝐶𝑜𝑛𝑡𝑎𝑖𝑛𝑆𝑜𝑛𝑔</m:t>
                        </m:r>
                      </m:e>
                    </m:groupChr>
                    <m:r>
                      <m:rPr>
                        <m:sty m:val="p"/>
                      </m:rPr>
                      <a:rPr lang="en-US" altLang="ja-JP" sz="180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ja-JP" sz="18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800" smtClean="0">
                        <a:latin typeface="Cambria Math" panose="02040503050406030204" pitchFamily="18" charset="0"/>
                      </a:rPr>
                      <m:t>see</m:t>
                    </m:r>
                    <m:r>
                      <a:rPr lang="en-US" altLang="ja-JP" sz="18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1800" smtClean="0">
                        <a:latin typeface="Cambria Math" panose="02040503050406030204" pitchFamily="18" charset="0"/>
                      </a:rPr>
                      <m:t>Fire</m:t>
                    </m:r>
                    <m:r>
                      <a:rPr lang="en-US" altLang="ja-JP" sz="1800" smtClean="0">
                        <a:latin typeface="Cambria Math" panose="02040503050406030204" pitchFamily="18" charset="0"/>
                      </a:rPr>
                      <m:t>;]</m:t>
                    </m:r>
                  </m:oMath>
                </a14:m>
                <a:r>
                  <a:rPr lang="en-US" altLang="ja-JP" sz="1800" dirty="0"/>
                  <a:t> </a:t>
                </a:r>
              </a:p>
              <a:p>
                <a:pPr marL="101600" indent="0">
                  <a:buFont typeface="Barlow Light"/>
                  <a:buNone/>
                </a:pPr>
                <a:endParaRPr lang="ja-JP" altLang="en-US" sz="1800"/>
              </a:p>
            </p:txBody>
          </p:sp>
        </mc:Choice>
        <mc:Fallback>
          <p:sp>
            <p:nvSpPr>
              <p:cNvPr id="13" name="テキスト プレースホルダー 3">
                <a:extLst>
                  <a:ext uri="{FF2B5EF4-FFF2-40B4-BE49-F238E27FC236}">
                    <a16:creationId xmlns:a16="http://schemas.microsoft.com/office/drawing/2014/main" id="{2CF5456F-6AC0-F04D-ADC4-97C8645DB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573" y="3120405"/>
                <a:ext cx="7141464" cy="10434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3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sz="2800" dirty="0"/>
              <a:t>LSTM Layer</a:t>
            </a: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6CA75C-7061-1C42-B803-23EF39782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0" r="12700"/>
          <a:stretch/>
        </p:blipFill>
        <p:spPr>
          <a:xfrm>
            <a:off x="906812" y="1318397"/>
            <a:ext cx="7534656" cy="260407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F17307-EFE9-B246-BBBC-B1CB1B2ACCE7}"/>
              </a:ext>
            </a:extLst>
          </p:cNvPr>
          <p:cNvSpPr/>
          <p:nvPr/>
        </p:nvSpPr>
        <p:spPr>
          <a:xfrm>
            <a:off x="7580376" y="1417320"/>
            <a:ext cx="1289304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C39DA14-D2E5-1944-9015-9F8ECCC3C4DA}"/>
              </a:ext>
            </a:extLst>
          </p:cNvPr>
          <p:cNvSpPr/>
          <p:nvPr/>
        </p:nvSpPr>
        <p:spPr>
          <a:xfrm>
            <a:off x="8183880" y="2542032"/>
            <a:ext cx="347472" cy="398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プレースホルダー 3">
                <a:extLst>
                  <a:ext uri="{FF2B5EF4-FFF2-40B4-BE49-F238E27FC236}">
                    <a16:creationId xmlns:a16="http://schemas.microsoft.com/office/drawing/2014/main" id="{5916424B-FB01-6F4A-97A3-F742C37B4D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9271" y="4354501"/>
                <a:ext cx="3455138" cy="462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▪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1pPr>
                <a:lvl2pPr marL="914400" marR="0" lvl="1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2pPr>
                <a:lvl3pPr marL="1371600" marR="0" lvl="2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9pPr>
              </a:lstStyle>
              <a:p>
                <a:pPr marL="1016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zh-TW" alt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zh-TW" alt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zh-TW" altLang="en-US" sz="1800" i="1" smtClean="0">
                        <a:latin typeface="Cambria Math" panose="02040503050406030204" pitchFamily="18" charset="0"/>
                      </a:rPr>
                      <m:t>⨁</m:t>
                    </m:r>
                    <m:sSubSup>
                      <m:sSubSup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zh-TW" altLang="en-US" sz="1800" i="1">
                        <a:latin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altLang="ja-JP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zh-TW" alt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ja-JP" altLang="en-US" sz="1600"/>
              </a:p>
            </p:txBody>
          </p:sp>
        </mc:Choice>
        <mc:Fallback>
          <p:sp>
            <p:nvSpPr>
              <p:cNvPr id="8" name="テキスト プレースホルダー 3">
                <a:extLst>
                  <a:ext uri="{FF2B5EF4-FFF2-40B4-BE49-F238E27FC236}">
                    <a16:creationId xmlns:a16="http://schemas.microsoft.com/office/drawing/2014/main" id="{5916424B-FB01-6F4A-97A3-F742C37B4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271" y="4354501"/>
                <a:ext cx="3455138" cy="462149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E65D2AD2-D6A7-1D4C-8B4F-17A03C58B1E5}"/>
              </a:ext>
            </a:extLst>
          </p:cNvPr>
          <p:cNvSpPr txBox="1">
            <a:spLocks/>
          </p:cNvSpPr>
          <p:nvPr/>
        </p:nvSpPr>
        <p:spPr>
          <a:xfrm>
            <a:off x="1249271" y="3907136"/>
            <a:ext cx="6819257" cy="50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▪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101600" indent="0">
              <a:buFont typeface="Barlow Light"/>
              <a:buNone/>
            </a:pPr>
            <a:r>
              <a:rPr lang="en-US" altLang="ja-JP" dirty="0">
                <a:latin typeface="Cambria Math" panose="02040503050406030204" pitchFamily="18" charset="0"/>
              </a:rPr>
              <a:t>Concatenate the embedding  as the input vector</a:t>
            </a:r>
          </a:p>
        </p:txBody>
      </p:sp>
    </p:spTree>
    <p:extLst>
      <p:ext uri="{BB962C8B-B14F-4D97-AF65-F5344CB8AC3E}">
        <p14:creationId xmlns:p14="http://schemas.microsoft.com/office/powerpoint/2010/main" val="31554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sz="2800" dirty="0"/>
              <a:t>LSTM Layer</a:t>
            </a: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4B5885-EC7D-4546-8BC5-13707007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1297503" y="1785607"/>
            <a:ext cx="7098152" cy="262085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26E1E5B-0FF6-AE40-A04E-17FE040E46B4}"/>
              </a:ext>
            </a:extLst>
          </p:cNvPr>
          <p:cNvSpPr/>
          <p:nvPr/>
        </p:nvSpPr>
        <p:spPr>
          <a:xfrm>
            <a:off x="828197" y="1733479"/>
            <a:ext cx="7676058" cy="285673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1CC23FA-4A58-0044-878A-333D2219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49" y="1511682"/>
            <a:ext cx="4279780" cy="2784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442387BF-C7FC-D749-8458-893187E3F14C}"/>
                  </a:ext>
                </a:extLst>
              </p:cNvPr>
              <p:cNvSpPr/>
              <p:nvPr/>
            </p:nvSpPr>
            <p:spPr>
              <a:xfrm>
                <a:off x="2604304" y="2922923"/>
                <a:ext cx="185195" cy="260115"/>
              </a:xfrm>
              <a:prstGeom prst="rect">
                <a:avLst/>
              </a:prstGeom>
              <a:solidFill>
                <a:srgbClr val="E4F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442387BF-C7FC-D749-8458-893187E3F1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304" y="2922923"/>
                <a:ext cx="185195" cy="260115"/>
              </a:xfrm>
              <a:prstGeom prst="rect">
                <a:avLst/>
              </a:prstGeom>
              <a:blipFill>
                <a:blip r:embed="rId5"/>
                <a:stretch>
                  <a:fillRect l="-18750"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A7A498BB-4EE4-704F-81DD-3FC3F3ADADAD}"/>
                  </a:ext>
                </a:extLst>
              </p:cNvPr>
              <p:cNvSpPr/>
              <p:nvPr/>
            </p:nvSpPr>
            <p:spPr>
              <a:xfrm>
                <a:off x="1633961" y="2736381"/>
                <a:ext cx="185195" cy="260115"/>
              </a:xfrm>
              <a:prstGeom prst="rect">
                <a:avLst/>
              </a:prstGeom>
              <a:solidFill>
                <a:srgbClr val="E4F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A7A498BB-4EE4-704F-81DD-3FC3F3ADA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961" y="2736381"/>
                <a:ext cx="185195" cy="260115"/>
              </a:xfrm>
              <a:prstGeom prst="rect">
                <a:avLst/>
              </a:prstGeom>
              <a:blipFill>
                <a:blip r:embed="rId6"/>
                <a:stretch>
                  <a:fillRect l="-40000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4F7AFA1C-51D9-1745-B42F-843C3730312D}"/>
                  </a:ext>
                </a:extLst>
              </p:cNvPr>
              <p:cNvSpPr/>
              <p:nvPr/>
            </p:nvSpPr>
            <p:spPr>
              <a:xfrm>
                <a:off x="2119132" y="2732297"/>
                <a:ext cx="185195" cy="260115"/>
              </a:xfrm>
              <a:prstGeom prst="rect">
                <a:avLst/>
              </a:prstGeom>
              <a:solidFill>
                <a:srgbClr val="E4F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4F7AFA1C-51D9-1745-B42F-843C373031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132" y="2732297"/>
                <a:ext cx="185195" cy="260115"/>
              </a:xfrm>
              <a:prstGeom prst="rect">
                <a:avLst/>
              </a:prstGeom>
              <a:blipFill>
                <a:blip r:embed="rId7"/>
                <a:stretch>
                  <a:fillRect l="-20000"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D1754C5-B299-994A-BF29-DE96B459AD04}"/>
                  </a:ext>
                </a:extLst>
              </p:cNvPr>
              <p:cNvSpPr/>
              <p:nvPr/>
            </p:nvSpPr>
            <p:spPr>
              <a:xfrm>
                <a:off x="3156564" y="2667600"/>
                <a:ext cx="185195" cy="260115"/>
              </a:xfrm>
              <a:prstGeom prst="rect">
                <a:avLst/>
              </a:prstGeom>
              <a:solidFill>
                <a:srgbClr val="E4F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kumimoji="1"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ja-JP" altLang="en-US"/>
              </a:p>
            </p:txBody>
          </p:sp>
        </mc:Choice>
        <mc:Fallback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AD1754C5-B299-994A-BF29-DE96B459A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564" y="2667600"/>
                <a:ext cx="185195" cy="260115"/>
              </a:xfrm>
              <a:prstGeom prst="rect">
                <a:avLst/>
              </a:prstGeom>
              <a:blipFill>
                <a:blip r:embed="rId8"/>
                <a:stretch>
                  <a:fillRect l="-26667"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7236EDEE-9D61-EF44-8275-FCCBFF7C73E7}"/>
                  </a:ext>
                </a:extLst>
              </p:cNvPr>
              <p:cNvSpPr/>
              <p:nvPr/>
            </p:nvSpPr>
            <p:spPr>
              <a:xfrm>
                <a:off x="4849790" y="3102014"/>
                <a:ext cx="332366" cy="370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7236EDEE-9D61-EF44-8275-FCCBFF7C7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790" y="3102014"/>
                <a:ext cx="332366" cy="370390"/>
              </a:xfrm>
              <a:prstGeom prst="rect">
                <a:avLst/>
              </a:prstGeom>
              <a:blipFill>
                <a:blip r:embed="rId9"/>
                <a:stretch>
                  <a:fillRect l="-3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FF805A85-4DE1-9A4C-8578-858CD5A9C6C2}"/>
                  </a:ext>
                </a:extLst>
              </p:cNvPr>
              <p:cNvSpPr/>
              <p:nvPr/>
            </p:nvSpPr>
            <p:spPr>
              <a:xfrm>
                <a:off x="3937319" y="1437386"/>
                <a:ext cx="332366" cy="370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FF805A85-4DE1-9A4C-8578-858CD5A9C6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319" y="1437386"/>
                <a:ext cx="332366" cy="370390"/>
              </a:xfrm>
              <a:prstGeom prst="rect">
                <a:avLst/>
              </a:prstGeom>
              <a:blipFill>
                <a:blip r:embed="rId10"/>
                <a:stretch>
                  <a:fillRect l="-3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6F9F7FBE-30FD-ED46-A582-3CD2C7338297}"/>
                  </a:ext>
                </a:extLst>
              </p:cNvPr>
              <p:cNvSpPr/>
              <p:nvPr/>
            </p:nvSpPr>
            <p:spPr>
              <a:xfrm>
                <a:off x="958880" y="3154822"/>
                <a:ext cx="332366" cy="370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6F9F7FBE-30FD-ED46-A582-3CD2C7338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0" y="3154822"/>
                <a:ext cx="332366" cy="370390"/>
              </a:xfrm>
              <a:prstGeom prst="rect">
                <a:avLst/>
              </a:prstGeom>
              <a:blipFill>
                <a:blip r:embed="rId11"/>
                <a:stretch>
                  <a:fillRect l="-37037" r="-74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EFE8808E-B6A6-9340-952C-1A0F68ECDECA}"/>
                  </a:ext>
                </a:extLst>
              </p:cNvPr>
              <p:cNvSpPr/>
              <p:nvPr/>
            </p:nvSpPr>
            <p:spPr>
              <a:xfrm>
                <a:off x="1291245" y="3906053"/>
                <a:ext cx="342715" cy="370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EFE8808E-B6A6-9340-952C-1A0F68ECD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45" y="3906053"/>
                <a:ext cx="342715" cy="3703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E3F9141-352B-7240-9934-09CD82867352}"/>
                  </a:ext>
                </a:extLst>
              </p:cNvPr>
              <p:cNvSpPr/>
              <p:nvPr/>
            </p:nvSpPr>
            <p:spPr>
              <a:xfrm>
                <a:off x="918864" y="2052398"/>
                <a:ext cx="504836" cy="2177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kumimoji="1"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1" lang="en-US" altLang="ja-JP" sz="1600" dirty="0"/>
                  <a:t>-</a:t>
                </a:r>
                <a:endParaRPr kumimoji="1" lang="ja-JP" altLang="en-US" sz="1600"/>
              </a:p>
            </p:txBody>
          </p:sp>
        </mc:Choice>
        <mc:Fallback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E3F9141-352B-7240-9934-09CD82867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64" y="2052398"/>
                <a:ext cx="504836" cy="217793"/>
              </a:xfrm>
              <a:prstGeom prst="rect">
                <a:avLst/>
              </a:prstGeom>
              <a:blipFill>
                <a:blip r:embed="rId13"/>
                <a:stretch>
                  <a:fillRect l="-5000" t="-27778" r="-2500" b="-122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88FEA97C-DCE2-A346-BB62-950DC392E207}"/>
                  </a:ext>
                </a:extLst>
              </p:cNvPr>
              <p:cNvSpPr/>
              <p:nvPr/>
            </p:nvSpPr>
            <p:spPr>
              <a:xfrm>
                <a:off x="4835004" y="2052398"/>
                <a:ext cx="504836" cy="206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kumimoji="1" lang="en-US" altLang="ja-JP" sz="1600" dirty="0"/>
                  <a:t>-</a:t>
                </a:r>
                <a:endParaRPr kumimoji="1" lang="ja-JP" altLang="en-US" sz="1600"/>
              </a:p>
            </p:txBody>
          </p:sp>
        </mc:Choice>
        <mc:Fallback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88FEA97C-DCE2-A346-BB62-950DC392E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004" y="2052398"/>
                <a:ext cx="504836" cy="206218"/>
              </a:xfrm>
              <a:prstGeom prst="rect">
                <a:avLst/>
              </a:prstGeom>
              <a:blipFill>
                <a:blip r:embed="rId14"/>
                <a:stretch>
                  <a:fillRect t="-29412" b="-705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図 22">
            <a:extLst>
              <a:ext uri="{FF2B5EF4-FFF2-40B4-BE49-F238E27FC236}">
                <a16:creationId xmlns:a16="http://schemas.microsoft.com/office/drawing/2014/main" id="{E8CBDA12-2467-8440-B616-C6CA68F311D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5479"/>
          <a:stretch/>
        </p:blipFill>
        <p:spPr>
          <a:xfrm>
            <a:off x="5267233" y="2152890"/>
            <a:ext cx="3352800" cy="16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6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sz="2800" dirty="0"/>
              <a:t>LSTM Layer</a:t>
            </a: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テキスト プレースホルダー 3">
            <a:extLst>
              <a:ext uri="{FF2B5EF4-FFF2-40B4-BE49-F238E27FC236}">
                <a16:creationId xmlns:a16="http://schemas.microsoft.com/office/drawing/2014/main" id="{89503BF9-06BA-9347-A67D-DB3CBF33478C}"/>
              </a:ext>
            </a:extLst>
          </p:cNvPr>
          <p:cNvSpPr txBox="1">
            <a:spLocks/>
          </p:cNvSpPr>
          <p:nvPr/>
        </p:nvSpPr>
        <p:spPr>
          <a:xfrm>
            <a:off x="936410" y="1573181"/>
            <a:ext cx="7567843" cy="59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▪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101600" indent="0">
              <a:buFont typeface="Barlow Light"/>
              <a:buNone/>
            </a:pPr>
            <a:r>
              <a:rPr lang="en-US" altLang="ja-JP" dirty="0">
                <a:latin typeface="Cambria Math" panose="02040503050406030204" pitchFamily="18" charset="0"/>
              </a:rPr>
              <a:t>Adopt two fully-connected layers to get predictive score.</a:t>
            </a:r>
          </a:p>
          <a:p>
            <a:pPr marL="101600" indent="0">
              <a:buNone/>
            </a:pPr>
            <a:r>
              <a:rPr lang="en-US" altLang="ja-JP" dirty="0">
                <a:latin typeface="Cambria Math" panose="02040503050406030204" pitchFamily="18" charset="0"/>
              </a:rPr>
              <a:t>	</a:t>
            </a:r>
          </a:p>
          <a:p>
            <a:pPr marL="101600" indent="0">
              <a:buNone/>
            </a:pPr>
            <a:endParaRPr lang="en-US" altLang="ja-JP" dirty="0">
              <a:latin typeface="Cambria Math" panose="02040503050406030204" pitchFamily="18" charset="0"/>
            </a:endParaRPr>
          </a:p>
          <a:p>
            <a:pPr marL="101600" indent="0">
              <a:buFont typeface="Barlow Light"/>
              <a:buNone/>
            </a:pPr>
            <a:endParaRPr lang="ja-JP" altLang="en-US" sz="18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CD168E-9483-4647-8A24-0585B6DB1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79"/>
          <a:stretch/>
        </p:blipFill>
        <p:spPr>
          <a:xfrm>
            <a:off x="1694968" y="2164466"/>
            <a:ext cx="3331240" cy="4398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プレースホルダー 3">
                <a:extLst>
                  <a:ext uri="{FF2B5EF4-FFF2-40B4-BE49-F238E27FC236}">
                    <a16:creationId xmlns:a16="http://schemas.microsoft.com/office/drawing/2014/main" id="{F99FAC47-8DD9-8441-995F-1201B3D607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6410" y="2883073"/>
                <a:ext cx="7567843" cy="1040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▪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1pPr>
                <a:lvl2pPr marL="914400" marR="0" lvl="1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2pPr>
                <a:lvl3pPr marL="1371600" marR="0" lvl="2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9pPr>
              </a:lstStyle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= (u, interact, </a:t>
                </a:r>
                <a:r>
                  <a:rPr lang="en-US" altLang="ja-JP" dirty="0" err="1">
                    <a:latin typeface="Cambria Math" panose="02040503050406030204" pitchFamily="18" charset="0"/>
                  </a:rPr>
                  <a:t>i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)</a:t>
                </a:r>
              </a:p>
              <a:p>
                <a:pPr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coefficient weights of the first and second layer</a:t>
                </a:r>
              </a:p>
              <a:p>
                <a:pPr marL="10160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	</a:t>
                </a:r>
              </a:p>
              <a:p>
                <a:pPr marL="101600" indent="0">
                  <a:buNone/>
                </a:pP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101600" indent="0">
                  <a:buFont typeface="Barlow Light"/>
                  <a:buNone/>
                </a:pPr>
                <a:endParaRPr lang="ja-JP" altLang="en-US" sz="1800"/>
              </a:p>
            </p:txBody>
          </p:sp>
        </mc:Choice>
        <mc:Fallback>
          <p:sp>
            <p:nvSpPr>
              <p:cNvPr id="10" name="テキスト プレースホルダー 3">
                <a:extLst>
                  <a:ext uri="{FF2B5EF4-FFF2-40B4-BE49-F238E27FC236}">
                    <a16:creationId xmlns:a16="http://schemas.microsoft.com/office/drawing/2014/main" id="{F99FAC47-8DD9-8441-995F-1201B3D60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10" y="2883073"/>
                <a:ext cx="7567843" cy="1040745"/>
              </a:xfrm>
              <a:prstGeom prst="rect">
                <a:avLst/>
              </a:prstGeom>
              <a:blipFill>
                <a:blip r:embed="rId4"/>
                <a:stretch>
                  <a:fillRect l="-3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484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3E5E1E90-5465-0C47-AE18-C1A992B0E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122" r="4240" b="29869"/>
          <a:stretch/>
        </p:blipFill>
        <p:spPr>
          <a:xfrm>
            <a:off x="6099476" y="1553531"/>
            <a:ext cx="2543673" cy="2725857"/>
          </a:xfrm>
          <a:prstGeom prst="rect">
            <a:avLst/>
          </a:prstGeom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sz="2800" dirty="0"/>
              <a:t>Weighted Pooling Layer</a:t>
            </a: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プレースホルダー 3">
                <a:extLst>
                  <a:ext uri="{FF2B5EF4-FFF2-40B4-BE49-F238E27FC236}">
                    <a16:creationId xmlns:a16="http://schemas.microsoft.com/office/drawing/2014/main" id="{499D5714-C75D-1A4C-B56C-E08700B56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9009" y="1729452"/>
                <a:ext cx="5226930" cy="2857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▪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1pPr>
                <a:lvl2pPr marL="914400" marR="0" lvl="1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2pPr>
                <a:lvl3pPr marL="1371600" marR="0" lvl="2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9pPr>
              </a:lstStyle>
              <a:p>
                <a:pPr marL="101600" indent="0">
                  <a:buFont typeface="Barlow Light"/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Aggregate scores of all paths.</a:t>
                </a:r>
              </a:p>
              <a:p>
                <a:pPr marL="10160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The pooling function :</a:t>
                </a:r>
              </a:p>
              <a:p>
                <a:pPr marL="10160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	 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) = log[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]</a:t>
                </a:r>
              </a:p>
              <a:p>
                <a:pPr marL="10160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Final prediction score : </a:t>
                </a:r>
              </a:p>
              <a:p>
                <a:pPr marL="10160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(g(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))</a:t>
                </a:r>
              </a:p>
              <a:p>
                <a:pPr marL="101600" indent="0">
                  <a:buNone/>
                </a:pP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101600" indent="0">
                  <a:buFont typeface="Barlow Light"/>
                  <a:buNone/>
                </a:pPr>
                <a:endParaRPr lang="ja-JP" altLang="en-US" sz="1800"/>
              </a:p>
            </p:txBody>
          </p:sp>
        </mc:Choice>
        <mc:Fallback>
          <p:sp>
            <p:nvSpPr>
              <p:cNvPr id="10" name="テキスト プレースホルダー 3">
                <a:extLst>
                  <a:ext uri="{FF2B5EF4-FFF2-40B4-BE49-F238E27FC236}">
                    <a16:creationId xmlns:a16="http://schemas.microsoft.com/office/drawing/2014/main" id="{499D5714-C75D-1A4C-B56C-E08700B56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09" y="1729452"/>
                <a:ext cx="5226930" cy="2857774"/>
              </a:xfrm>
              <a:prstGeom prst="rect">
                <a:avLst/>
              </a:prstGeom>
              <a:blipFill>
                <a:blip r:embed="rId4"/>
                <a:stretch>
                  <a:fillRect l="-9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2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661485-71AE-8A41-AB82-9EE070A66EBA}"/>
              </a:ext>
            </a:extLst>
          </p:cNvPr>
          <p:cNvSpPr/>
          <p:nvPr/>
        </p:nvSpPr>
        <p:spPr>
          <a:xfrm>
            <a:off x="717274" y="1403060"/>
            <a:ext cx="6119462" cy="294283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sz="2800" dirty="0"/>
              <a:t>Learning</a:t>
            </a: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プレースホルダー 3">
                <a:extLst>
                  <a:ext uri="{FF2B5EF4-FFF2-40B4-BE49-F238E27FC236}">
                    <a16:creationId xmlns:a16="http://schemas.microsoft.com/office/drawing/2014/main" id="{499D5714-C75D-1A4C-B56C-E08700B56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6411" y="1403060"/>
                <a:ext cx="7567843" cy="2857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▪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1pPr>
                <a:lvl2pPr marL="914400" marR="0" lvl="1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2pPr>
                <a:lvl3pPr marL="1371600" marR="0" lvl="2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9pPr>
              </a:lstStyle>
              <a:p>
                <a:pPr marL="101600" indent="0">
                  <a:lnSpc>
                    <a:spcPct val="150000"/>
                  </a:lnSpc>
                  <a:buFont typeface="Barlow Light"/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The Objective Function</a:t>
                </a:r>
              </a:p>
              <a:p>
                <a:pPr marL="101600" indent="0">
                  <a:lnSpc>
                    <a:spcPct val="100000"/>
                  </a:lnSpc>
                  <a:buFont typeface="Barlow Light"/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           - Negative log likelihood</a:t>
                </a:r>
              </a:p>
              <a:p>
                <a:pPr marL="101600" indent="0">
                  <a:lnSpc>
                    <a:spcPct val="150000"/>
                  </a:lnSpc>
                  <a:buNone/>
                </a:pPr>
                <a:r>
                  <a:rPr lang="en-US" altLang="ja-JP" sz="2400" dirty="0">
                    <a:latin typeface="Cambria Math" panose="02040503050406030204" pitchFamily="18" charset="0"/>
                  </a:rPr>
                  <a:t>           L =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</m:nary>
                  </m:oMath>
                </a14:m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 altLang="ja-JP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</m:nary>
                    <m:r>
                      <m:rPr>
                        <m:nor/>
                      </m:rPr>
                      <a:rPr lang="en-US" altLang="ja-JP" sz="2400" dirty="0"/>
                      <m:t>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acc>
                          <m:accPr>
                            <m:chr m:val="̂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>
                  <a:latin typeface="Cambria Math" panose="02040503050406030204" pitchFamily="18" charset="0"/>
                </a:endParaRPr>
              </a:p>
              <a:p>
                <a:pPr marL="101600" indent="0">
                  <a:lnSpc>
                    <a:spcPct val="150000"/>
                  </a:lnSpc>
                  <a:buFont typeface="Barlow Light"/>
                  <a:buNone/>
                </a:pPr>
                <a:endParaRPr lang="ja-JP" altLang="en-US" sz="2400"/>
              </a:p>
            </p:txBody>
          </p:sp>
        </mc:Choice>
        <mc:Fallback>
          <p:sp>
            <p:nvSpPr>
              <p:cNvPr id="10" name="テキスト プレースホルダー 3">
                <a:extLst>
                  <a:ext uri="{FF2B5EF4-FFF2-40B4-BE49-F238E27FC236}">
                    <a16:creationId xmlns:a16="http://schemas.microsoft.com/office/drawing/2014/main" id="{499D5714-C75D-1A4C-B56C-E08700B56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11" y="1403060"/>
                <a:ext cx="7567843" cy="2857774"/>
              </a:xfrm>
              <a:prstGeom prst="rect">
                <a:avLst/>
              </a:prstGeom>
              <a:blipFill>
                <a:blip r:embed="rId3"/>
                <a:stretch>
                  <a:fillRect l="-10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54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3425" y="2030431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Experiment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272474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dirty="0"/>
              <a:t>Dataset</a:t>
            </a:r>
            <a:endParaRPr lang="en-US" altLang="ja-JP" sz="2800" dirty="0"/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9" name="Google Shape;577;p20">
            <a:extLst>
              <a:ext uri="{FF2B5EF4-FFF2-40B4-BE49-F238E27FC236}">
                <a16:creationId xmlns:a16="http://schemas.microsoft.com/office/drawing/2014/main" id="{228B1B39-1DF2-2A4C-862F-F6126201E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4050" y="1462540"/>
            <a:ext cx="7425250" cy="4668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dirty="0"/>
              <a:t>Statistics of our datasets</a:t>
            </a:r>
            <a:endParaRPr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F17307-EFE9-B246-BBBC-B1CB1B2ACCE7}"/>
              </a:ext>
            </a:extLst>
          </p:cNvPr>
          <p:cNvSpPr/>
          <p:nvPr/>
        </p:nvSpPr>
        <p:spPr>
          <a:xfrm>
            <a:off x="7415784" y="1929384"/>
            <a:ext cx="1545336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79B1E7-49C5-3C43-B779-E9EE75809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60"/>
          <a:stretch/>
        </p:blipFill>
        <p:spPr>
          <a:xfrm>
            <a:off x="1617915" y="1929384"/>
            <a:ext cx="6243385" cy="2883250"/>
          </a:xfrm>
          <a:prstGeom prst="rect">
            <a:avLst/>
          </a:prstGeom>
        </p:spPr>
      </p:pic>
      <p:sp>
        <p:nvSpPr>
          <p:cNvPr id="10" name="Google Shape;577;p20">
            <a:extLst>
              <a:ext uri="{FF2B5EF4-FFF2-40B4-BE49-F238E27FC236}">
                <a16:creationId xmlns:a16="http://schemas.microsoft.com/office/drawing/2014/main" id="{16CB3D1A-F358-8244-B521-E9D8CF3FC5CC}"/>
              </a:ext>
            </a:extLst>
          </p:cNvPr>
          <p:cNvSpPr txBox="1">
            <a:spLocks/>
          </p:cNvSpPr>
          <p:nvPr/>
        </p:nvSpPr>
        <p:spPr>
          <a:xfrm>
            <a:off x="5321300" y="4579212"/>
            <a:ext cx="3337560" cy="46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▪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 Light"/>
              <a:buChar char="▫"/>
              <a:defRPr sz="20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None/>
            </a:pPr>
            <a:r>
              <a:rPr lang="en-US" sz="1600" dirty="0"/>
              <a:t>(MI = MoiveLens-1M + IMDb)</a:t>
            </a:r>
          </a:p>
        </p:txBody>
      </p:sp>
      <p:sp>
        <p:nvSpPr>
          <p:cNvPr id="4" name="フレーム 3">
            <a:extLst>
              <a:ext uri="{FF2B5EF4-FFF2-40B4-BE49-F238E27FC236}">
                <a16:creationId xmlns:a16="http://schemas.microsoft.com/office/drawing/2014/main" id="{EE0D569C-8A63-3A4C-BCFB-E76BD8DCD894}"/>
              </a:ext>
            </a:extLst>
          </p:cNvPr>
          <p:cNvSpPr/>
          <p:nvPr/>
        </p:nvSpPr>
        <p:spPr>
          <a:xfrm>
            <a:off x="1956122" y="4062715"/>
            <a:ext cx="5905178" cy="551222"/>
          </a:xfrm>
          <a:prstGeom prst="frame">
            <a:avLst>
              <a:gd name="adj1" fmla="val 83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91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dirty="0"/>
              <a:t>Evaluation metrics</a:t>
            </a:r>
            <a:endParaRPr lang="en-US" altLang="ja-JP" sz="2800" dirty="0"/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Google Shape;577;p20">
                <a:extLst>
                  <a:ext uri="{FF2B5EF4-FFF2-40B4-BE49-F238E27FC236}">
                    <a16:creationId xmlns:a16="http://schemas.microsoft.com/office/drawing/2014/main" id="{228B1B39-1DF2-2A4C-862F-F6126201E925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944050" y="1462540"/>
                <a:ext cx="7425250" cy="2004560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dirty="0" err="1"/>
                  <a:t>hit@K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h𝑖𝑡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@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𝑁𝑢𝑚𝑏𝑒𝑟𝑜𝑓𝐻𝑖𝑡𝑠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@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𝐺𝑇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dirty="0" err="1"/>
                  <a:t>ndcg@K</a:t>
                </a:r>
                <a:endParaRPr lang="en-US" dirty="0"/>
              </a:p>
              <a:p>
                <a:pPr marL="342900" indent="-342900">
                  <a:buFont typeface="Wingdings" pitchFamily="2" charset="2"/>
                  <a:buChar char="l"/>
                </a:pPr>
                <a:endParaRPr dirty="0"/>
              </a:p>
            </p:txBody>
          </p:sp>
        </mc:Choice>
        <mc:Fallback>
          <p:sp>
            <p:nvSpPr>
              <p:cNvPr id="9" name="Google Shape;577;p20">
                <a:extLst>
                  <a:ext uri="{FF2B5EF4-FFF2-40B4-BE49-F238E27FC236}">
                    <a16:creationId xmlns:a16="http://schemas.microsoft.com/office/drawing/2014/main" id="{228B1B39-1DF2-2A4C-862F-F6126201E925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44050" y="1462540"/>
                <a:ext cx="7425250" cy="2004560"/>
              </a:xfrm>
              <a:prstGeom prst="rect">
                <a:avLst/>
              </a:prstGeom>
              <a:blipFill>
                <a:blip r:embed="rId3"/>
                <a:stretch>
                  <a:fillRect l="-18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F17307-EFE9-B246-BBBC-B1CB1B2ACCE7}"/>
              </a:ext>
            </a:extLst>
          </p:cNvPr>
          <p:cNvSpPr/>
          <p:nvPr/>
        </p:nvSpPr>
        <p:spPr>
          <a:xfrm>
            <a:off x="7415784" y="1929384"/>
            <a:ext cx="1545336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E59354D-0845-DA4D-98BB-9E09A6C17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0" y="2819365"/>
            <a:ext cx="3435350" cy="119816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9BEA309-3A65-6742-84EF-73CE4E94B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900" y="4017525"/>
            <a:ext cx="3530600" cy="9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28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dirty="0"/>
              <a:t>Comparison Baselines</a:t>
            </a:r>
            <a:endParaRPr lang="en-US" altLang="ja-JP" sz="2800" dirty="0"/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9" name="Google Shape;577;p20">
            <a:extLst>
              <a:ext uri="{FF2B5EF4-FFF2-40B4-BE49-F238E27FC236}">
                <a16:creationId xmlns:a16="http://schemas.microsoft.com/office/drawing/2014/main" id="{228B1B39-1DF2-2A4C-862F-F6126201E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4050" y="1462540"/>
            <a:ext cx="7425250" cy="20045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dirty="0"/>
              <a:t>MF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dirty="0"/>
              <a:t>NFM (</a:t>
            </a:r>
            <a:r>
              <a:rPr lang="en-US" altLang="ja-JP" dirty="0"/>
              <a:t>Neural Factorization Machine</a:t>
            </a:r>
            <a:r>
              <a:rPr lang="en-US" dirty="0"/>
              <a:t>)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dirty="0"/>
              <a:t>Embedding based methods</a:t>
            </a:r>
          </a:p>
          <a:p>
            <a:pPr marL="457200" lvl="1" indent="0">
              <a:buNone/>
            </a:pPr>
            <a:r>
              <a:rPr lang="en-US" dirty="0"/>
              <a:t>- CKE (MF + </a:t>
            </a:r>
            <a:r>
              <a:rPr lang="en-US" dirty="0" err="1"/>
              <a:t>TransR</a:t>
            </a:r>
            <a:r>
              <a:rPr lang="en-US" dirty="0"/>
              <a:t>)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dirty="0"/>
              <a:t>Meta-path based method</a:t>
            </a:r>
          </a:p>
          <a:p>
            <a:pPr marL="457200" lvl="1" indent="0">
              <a:buNone/>
            </a:pPr>
            <a:r>
              <a:rPr lang="en-US" dirty="0"/>
              <a:t>- FMG</a:t>
            </a:r>
            <a:r>
              <a:rPr lang="zh-TW" altLang="en-US" dirty="0"/>
              <a:t> </a:t>
            </a:r>
            <a:r>
              <a:rPr lang="en-US" altLang="zh-TW" dirty="0"/>
              <a:t>(Meta-graph + MF)</a:t>
            </a:r>
            <a:endParaRPr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F17307-EFE9-B246-BBBC-B1CB1B2ACCE7}"/>
              </a:ext>
            </a:extLst>
          </p:cNvPr>
          <p:cNvSpPr/>
          <p:nvPr/>
        </p:nvSpPr>
        <p:spPr>
          <a:xfrm>
            <a:off x="7415784" y="1929384"/>
            <a:ext cx="1545336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01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9"/>
          <p:cNvSpPr txBox="1">
            <a:spLocks noGrp="1"/>
          </p:cNvSpPr>
          <p:nvPr>
            <p:ph type="ctrTitle" idx="4294967295"/>
          </p:nvPr>
        </p:nvSpPr>
        <p:spPr>
          <a:xfrm>
            <a:off x="1070965" y="270278"/>
            <a:ext cx="37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1"/>
                </a:solidFill>
              </a:rPr>
              <a:t>Outline</a:t>
            </a:r>
            <a:endParaRPr sz="5400" dirty="0">
              <a:solidFill>
                <a:schemeClr val="accent1"/>
              </a:solidFill>
            </a:endParaRPr>
          </a:p>
        </p:txBody>
      </p:sp>
      <p:sp>
        <p:nvSpPr>
          <p:cNvPr id="558" name="Google Shape;558;p19"/>
          <p:cNvSpPr txBox="1">
            <a:spLocks noGrp="1"/>
          </p:cNvSpPr>
          <p:nvPr>
            <p:ph type="subTitle" idx="4294967295"/>
          </p:nvPr>
        </p:nvSpPr>
        <p:spPr>
          <a:xfrm>
            <a:off x="1070965" y="1626984"/>
            <a:ext cx="2815819" cy="28628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FontTx/>
              <a:buChar char="-"/>
            </a:pPr>
            <a:r>
              <a:rPr lang="en" dirty="0"/>
              <a:t>Introduction</a:t>
            </a:r>
          </a:p>
          <a:p>
            <a:pPr marL="342900" indent="-342900">
              <a:buFontTx/>
              <a:buChar char="-"/>
            </a:pPr>
            <a:r>
              <a:rPr lang="en" dirty="0"/>
              <a:t>Method</a:t>
            </a:r>
          </a:p>
          <a:p>
            <a:pPr marL="342900" indent="-342900">
              <a:buFontTx/>
              <a:buChar char="-"/>
            </a:pPr>
            <a:r>
              <a:rPr lang="en" dirty="0"/>
              <a:t>Experiment</a:t>
            </a:r>
          </a:p>
          <a:p>
            <a:pPr marL="342900" indent="-342900">
              <a:buFontTx/>
              <a:buChar char="-"/>
            </a:pPr>
            <a:r>
              <a:rPr lang="en" dirty="0"/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559" name="Google Shape;559;p19"/>
          <p:cNvSpPr/>
          <p:nvPr/>
        </p:nvSpPr>
        <p:spPr>
          <a:xfrm>
            <a:off x="7143443" y="3303311"/>
            <a:ext cx="312610" cy="29849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19"/>
          <p:cNvGrpSpPr/>
          <p:nvPr/>
        </p:nvGrpSpPr>
        <p:grpSpPr>
          <a:xfrm rot="1056911">
            <a:off x="4480332" y="3089258"/>
            <a:ext cx="884776" cy="884897"/>
            <a:chOff x="570875" y="4322250"/>
            <a:chExt cx="443300" cy="443325"/>
          </a:xfrm>
        </p:grpSpPr>
        <p:sp>
          <p:nvSpPr>
            <p:cNvPr id="564" name="Google Shape;564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19"/>
          <p:cNvSpPr/>
          <p:nvPr/>
        </p:nvSpPr>
        <p:spPr>
          <a:xfrm rot="4105142">
            <a:off x="5573207" y="1917475"/>
            <a:ext cx="434316" cy="41469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9"/>
          <p:cNvSpPr/>
          <p:nvPr/>
        </p:nvSpPr>
        <p:spPr>
          <a:xfrm rot="-1609361">
            <a:off x="6319410" y="2243937"/>
            <a:ext cx="312542" cy="2984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9"/>
          <p:cNvSpPr/>
          <p:nvPr/>
        </p:nvSpPr>
        <p:spPr>
          <a:xfrm rot="2926229">
            <a:off x="8269028" y="2764288"/>
            <a:ext cx="234084" cy="2235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9"/>
          <p:cNvSpPr/>
          <p:nvPr/>
        </p:nvSpPr>
        <p:spPr>
          <a:xfrm rot="-1609084">
            <a:off x="7120324" y="886921"/>
            <a:ext cx="210884" cy="20135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9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8" name="Google Shape;568;p19">
            <a:extLst>
              <a:ext uri="{FF2B5EF4-FFF2-40B4-BE49-F238E27FC236}">
                <a16:creationId xmlns:a16="http://schemas.microsoft.com/office/drawing/2014/main" id="{40348AA5-747E-3C4E-AFE3-6CA670B5295C}"/>
              </a:ext>
            </a:extLst>
          </p:cNvPr>
          <p:cNvSpPr/>
          <p:nvPr/>
        </p:nvSpPr>
        <p:spPr>
          <a:xfrm rot="1751735">
            <a:off x="5833544" y="3526224"/>
            <a:ext cx="647104" cy="64040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26F83B6-F787-8246-83CB-53BA5ED1FB05}"/>
              </a:ext>
            </a:extLst>
          </p:cNvPr>
          <p:cNvCxnSpPr>
            <a:cxnSpLocks/>
          </p:cNvCxnSpPr>
          <p:nvPr/>
        </p:nvCxnSpPr>
        <p:spPr>
          <a:xfrm>
            <a:off x="5761572" y="2153470"/>
            <a:ext cx="417170" cy="18546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3A1B6C7-0D0E-7D46-A23E-B3AD6CD0643A}"/>
              </a:ext>
            </a:extLst>
          </p:cNvPr>
          <p:cNvCxnSpPr>
            <a:cxnSpLocks/>
          </p:cNvCxnSpPr>
          <p:nvPr/>
        </p:nvCxnSpPr>
        <p:spPr>
          <a:xfrm>
            <a:off x="5800870" y="2124824"/>
            <a:ext cx="674811" cy="2785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694A4B9A-D852-A44C-BFB6-7B17243F9A86}"/>
              </a:ext>
            </a:extLst>
          </p:cNvPr>
          <p:cNvCxnSpPr>
            <a:cxnSpLocks/>
          </p:cNvCxnSpPr>
          <p:nvPr/>
        </p:nvCxnSpPr>
        <p:spPr>
          <a:xfrm flipH="1">
            <a:off x="6442839" y="987600"/>
            <a:ext cx="782927" cy="14434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C0F2919-397F-C24D-9FA0-051C37F5D084}"/>
              </a:ext>
            </a:extLst>
          </p:cNvPr>
          <p:cNvCxnSpPr>
            <a:cxnSpLocks/>
          </p:cNvCxnSpPr>
          <p:nvPr/>
        </p:nvCxnSpPr>
        <p:spPr>
          <a:xfrm>
            <a:off x="6475681" y="2431002"/>
            <a:ext cx="847649" cy="10547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0" name="Google Shape;560;p19"/>
          <p:cNvGrpSpPr/>
          <p:nvPr/>
        </p:nvGrpSpPr>
        <p:grpSpPr>
          <a:xfrm rot="1022337">
            <a:off x="6730096" y="1908992"/>
            <a:ext cx="1339230" cy="1339557"/>
            <a:chOff x="6654650" y="3665275"/>
            <a:chExt cx="409100" cy="409125"/>
          </a:xfrm>
        </p:grpSpPr>
        <p:sp>
          <p:nvSpPr>
            <p:cNvPr id="561" name="Google Shape;561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B0069CD6-076B-5F49-BF00-63A35985C561}"/>
              </a:ext>
            </a:extLst>
          </p:cNvPr>
          <p:cNvCxnSpPr>
            <a:cxnSpLocks/>
          </p:cNvCxnSpPr>
          <p:nvPr/>
        </p:nvCxnSpPr>
        <p:spPr>
          <a:xfrm flipV="1">
            <a:off x="7299748" y="2896738"/>
            <a:ext cx="1086322" cy="5889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570;p19">
            <a:extLst>
              <a:ext uri="{FF2B5EF4-FFF2-40B4-BE49-F238E27FC236}">
                <a16:creationId xmlns:a16="http://schemas.microsoft.com/office/drawing/2014/main" id="{1DC5BFDA-BF0F-C54D-9AF4-35EF37E35EF3}"/>
              </a:ext>
            </a:extLst>
          </p:cNvPr>
          <p:cNvSpPr/>
          <p:nvPr/>
        </p:nvSpPr>
        <p:spPr>
          <a:xfrm rot="1897083">
            <a:off x="4445272" y="2623541"/>
            <a:ext cx="234084" cy="22351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6521DC0A-AB26-B54C-B726-247949839981}"/>
              </a:ext>
            </a:extLst>
          </p:cNvPr>
          <p:cNvCxnSpPr>
            <a:cxnSpLocks/>
          </p:cNvCxnSpPr>
          <p:nvPr/>
        </p:nvCxnSpPr>
        <p:spPr>
          <a:xfrm flipH="1">
            <a:off x="4569245" y="2153470"/>
            <a:ext cx="1231625" cy="581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dirty="0"/>
              <a:t>Performance Comparison</a:t>
            </a:r>
            <a:endParaRPr lang="en-US" altLang="ja-JP" sz="2800" dirty="0"/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F17307-EFE9-B246-BBBC-B1CB1B2ACCE7}"/>
              </a:ext>
            </a:extLst>
          </p:cNvPr>
          <p:cNvSpPr/>
          <p:nvPr/>
        </p:nvSpPr>
        <p:spPr>
          <a:xfrm>
            <a:off x="7415784" y="1929384"/>
            <a:ext cx="1545336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06133A-2707-8846-A35B-7FCC3CCDF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" y="1929384"/>
            <a:ext cx="9144000" cy="21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E5B4EDE-3394-A84F-A4AB-3FCF230B7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16"/>
          <a:stretch/>
        </p:blipFill>
        <p:spPr>
          <a:xfrm>
            <a:off x="2139950" y="3357124"/>
            <a:ext cx="5580000" cy="1277052"/>
          </a:xfrm>
          <a:prstGeom prst="rect">
            <a:avLst/>
          </a:prstGeom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dirty="0"/>
              <a:t>Effects of Relation Modeling </a:t>
            </a: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F17307-EFE9-B246-BBBC-B1CB1B2ACCE7}"/>
              </a:ext>
            </a:extLst>
          </p:cNvPr>
          <p:cNvSpPr/>
          <p:nvPr/>
        </p:nvSpPr>
        <p:spPr>
          <a:xfrm>
            <a:off x="7415784" y="1929384"/>
            <a:ext cx="1545336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9F90AE-4D56-F24D-90C1-E0EDAD635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364"/>
          <a:stretch/>
        </p:blipFill>
        <p:spPr>
          <a:xfrm>
            <a:off x="1181099" y="2292604"/>
            <a:ext cx="6515321" cy="1149096"/>
          </a:xfrm>
          <a:prstGeom prst="rect">
            <a:avLst/>
          </a:prstGeom>
        </p:spPr>
      </p:pic>
      <p:sp>
        <p:nvSpPr>
          <p:cNvPr id="10" name="Google Shape;577;p20">
            <a:extLst>
              <a:ext uri="{FF2B5EF4-FFF2-40B4-BE49-F238E27FC236}">
                <a16:creationId xmlns:a16="http://schemas.microsoft.com/office/drawing/2014/main" id="{B0166CFE-FB2E-384C-819B-20C7BCE5AB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4050" y="1462540"/>
            <a:ext cx="7425250" cy="4668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dirty="0"/>
              <a:t>The relation embedding is discarded to generate the input vector</a:t>
            </a:r>
          </a:p>
        </p:txBody>
      </p:sp>
      <p:sp>
        <p:nvSpPr>
          <p:cNvPr id="8" name="フレーム 7">
            <a:extLst>
              <a:ext uri="{FF2B5EF4-FFF2-40B4-BE49-F238E27FC236}">
                <a16:creationId xmlns:a16="http://schemas.microsoft.com/office/drawing/2014/main" id="{27E6622F-D3F0-D64E-98EF-4B3A2A85F5C3}"/>
              </a:ext>
            </a:extLst>
          </p:cNvPr>
          <p:cNvSpPr/>
          <p:nvPr/>
        </p:nvSpPr>
        <p:spPr>
          <a:xfrm>
            <a:off x="2139950" y="2425700"/>
            <a:ext cx="857250" cy="1059180"/>
          </a:xfrm>
          <a:prstGeom prst="frame">
            <a:avLst>
              <a:gd name="adj1" fmla="val 6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フレーム 11">
            <a:extLst>
              <a:ext uri="{FF2B5EF4-FFF2-40B4-BE49-F238E27FC236}">
                <a16:creationId xmlns:a16="http://schemas.microsoft.com/office/drawing/2014/main" id="{34FC166E-9929-384C-BC1F-3D51E7821605}"/>
              </a:ext>
            </a:extLst>
          </p:cNvPr>
          <p:cNvSpPr/>
          <p:nvPr/>
        </p:nvSpPr>
        <p:spPr>
          <a:xfrm>
            <a:off x="2139950" y="3574796"/>
            <a:ext cx="857250" cy="1059180"/>
          </a:xfrm>
          <a:prstGeom prst="frame">
            <a:avLst>
              <a:gd name="adj1" fmla="val 657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BC80FAA-3A6B-BB4C-A66F-9C00162D0651}"/>
              </a:ext>
            </a:extLst>
          </p:cNvPr>
          <p:cNvSpPr/>
          <p:nvPr/>
        </p:nvSpPr>
        <p:spPr>
          <a:xfrm>
            <a:off x="3047999" y="2799332"/>
            <a:ext cx="908051" cy="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latin typeface="Barlow Light"/>
                <a:sym typeface="Barlow Light"/>
              </a:rPr>
              <a:t>6.45%</a:t>
            </a:r>
            <a:endParaRPr lang="ja-JP" altLang="en-US" sz="2000">
              <a:solidFill>
                <a:srgbClr val="FF0000"/>
              </a:solidFill>
              <a:latin typeface="Barlow Light"/>
              <a:sym typeface="Barlow Light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9D30A6F-B988-EB46-BD83-7669B6D2100E}"/>
              </a:ext>
            </a:extLst>
          </p:cNvPr>
          <p:cNvSpPr/>
          <p:nvPr/>
        </p:nvSpPr>
        <p:spPr>
          <a:xfrm>
            <a:off x="3047999" y="3907032"/>
            <a:ext cx="749300" cy="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latin typeface="Barlow Light"/>
              </a:rPr>
              <a:t>0.7%</a:t>
            </a:r>
            <a:endParaRPr lang="ja-JP" altLang="en-US" sz="2000">
              <a:solidFill>
                <a:srgbClr val="FF0000"/>
              </a:solidFill>
              <a:latin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03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dirty="0"/>
              <a:t>Effects of Weighted Pooling </a:t>
            </a: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F17307-EFE9-B246-BBBC-B1CB1B2ACCE7}"/>
              </a:ext>
            </a:extLst>
          </p:cNvPr>
          <p:cNvSpPr/>
          <p:nvPr/>
        </p:nvSpPr>
        <p:spPr>
          <a:xfrm>
            <a:off x="7415784" y="1929384"/>
            <a:ext cx="1545336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37E105C-5CDE-D84F-BD75-EEABFC4FA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32" y="1910574"/>
            <a:ext cx="6440535" cy="3010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プレースホルダー 3">
                <a:extLst>
                  <a:ext uri="{FF2B5EF4-FFF2-40B4-BE49-F238E27FC236}">
                    <a16:creationId xmlns:a16="http://schemas.microsoft.com/office/drawing/2014/main" id="{7D6BE3D2-FC23-954F-9237-64EB44F923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9561" y="1286428"/>
                <a:ext cx="5024550" cy="519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▪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1pPr>
                <a:lvl2pPr marL="914400" marR="0" lvl="1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2pPr>
                <a:lvl3pPr marL="1371600" marR="0" lvl="2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9pPr>
              </a:lstStyle>
              <a:p>
                <a:pPr marL="10160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g(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) = log[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f>
                          <m:f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]</a:t>
                </a:r>
              </a:p>
            </p:txBody>
          </p:sp>
        </mc:Choice>
        <mc:Fallback>
          <p:sp>
            <p:nvSpPr>
              <p:cNvPr id="16" name="テキスト プレースホルダー 3">
                <a:extLst>
                  <a:ext uri="{FF2B5EF4-FFF2-40B4-BE49-F238E27FC236}">
                    <a16:creationId xmlns:a16="http://schemas.microsoft.com/office/drawing/2014/main" id="{7D6BE3D2-FC23-954F-9237-64EB44F92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61" y="1286428"/>
                <a:ext cx="5024550" cy="519972"/>
              </a:xfrm>
              <a:prstGeom prst="rect">
                <a:avLst/>
              </a:prstGeom>
              <a:blipFill>
                <a:blip r:embed="rId4"/>
                <a:stretch>
                  <a:fillRect l="-1010" t="-61905" b="-1380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73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560125"/>
            <a:ext cx="7843200" cy="8172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sz="2400" dirty="0"/>
              <a:t>Reason on paths to infer user preferences towards items </a:t>
            </a:r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F17307-EFE9-B246-BBBC-B1CB1B2ACCE7}"/>
              </a:ext>
            </a:extLst>
          </p:cNvPr>
          <p:cNvSpPr/>
          <p:nvPr/>
        </p:nvSpPr>
        <p:spPr>
          <a:xfrm>
            <a:off x="7415784" y="1929384"/>
            <a:ext cx="1545336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B22B84-7840-3D4A-82AE-F558A1D99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240" y="1377384"/>
            <a:ext cx="6507142" cy="35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51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3425" y="2030431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Conclusion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886031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7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768" name="Google Shape;768;p37"/>
          <p:cNvSpPr txBox="1">
            <a:spLocks noGrp="1"/>
          </p:cNvSpPr>
          <p:nvPr>
            <p:ph type="body" idx="1"/>
          </p:nvPr>
        </p:nvSpPr>
        <p:spPr>
          <a:xfrm>
            <a:off x="1199775" y="1599700"/>
            <a:ext cx="6650700" cy="28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SzPct val="100000"/>
            </a:pPr>
            <a:r>
              <a:rPr lang="en-US" altLang="ja-JP" sz="1800" dirty="0"/>
              <a:t>We highlight the importance of performing explicit reasoning on KG to better reveal the reasons behind a recommendation. </a:t>
            </a:r>
          </a:p>
          <a:p>
            <a:pPr marL="285750" indent="-285750">
              <a:buSzPct val="100000"/>
            </a:pPr>
            <a:r>
              <a:rPr lang="en-US" altLang="ja-JP" sz="1800" dirty="0"/>
              <a:t>We propose an end-to-end neural network model to learn path semantics and integrate them into recommendation. </a:t>
            </a:r>
          </a:p>
          <a:p>
            <a:pPr marL="285750" indent="-285750">
              <a:buSzPct val="100000"/>
            </a:pPr>
            <a:r>
              <a:rPr lang="en-US" altLang="ja-JP" sz="1800" dirty="0"/>
              <a:t>We contribute a dataset to study KG for recommendation by aligning a </a:t>
            </a:r>
            <a:r>
              <a:rPr lang="en-US" altLang="ja-JP" sz="1800" dirty="0" err="1"/>
              <a:t>MovieLens</a:t>
            </a:r>
            <a:r>
              <a:rPr lang="en-US" altLang="ja-JP" sz="1800" dirty="0"/>
              <a:t> benchmark with IMDB. </a:t>
            </a:r>
          </a:p>
          <a:p>
            <a:pPr marL="285750" indent="-285750">
              <a:buSzPct val="100000"/>
            </a:pPr>
            <a:endParaRPr lang="en-US" altLang="ja-JP" sz="1800" dirty="0"/>
          </a:p>
          <a:p>
            <a:pPr marL="285750" indent="-285750">
              <a:buSzPct val="100000"/>
            </a:pPr>
            <a:endParaRPr lang="en-US" altLang="ja-JP" sz="1800" dirty="0"/>
          </a:p>
          <a:p>
            <a:pPr marL="285750" indent="-285750">
              <a:buSzPct val="100000"/>
            </a:pPr>
            <a:endParaRPr lang="en-US" altLang="ja-JP" sz="18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70" name="Google Shape;770;p37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6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3425" y="2030431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Introduction</a:t>
            </a:r>
            <a:endParaRPr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Recommended System</a:t>
            </a:r>
            <a:endParaRPr sz="2800" dirty="0"/>
          </a:p>
        </p:txBody>
      </p:sp>
      <p:sp>
        <p:nvSpPr>
          <p:cNvPr id="525" name="Google Shape;525;p14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2065351-D9D9-BC4E-BA25-77333D6A7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42" y="1318000"/>
            <a:ext cx="6424298" cy="3637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ja-JP" sz="2800" dirty="0"/>
              <a:t>Knowledge Graph</a:t>
            </a:r>
            <a:endParaRPr dirty="0"/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B21470-680B-024B-83A4-5C70C06C6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122"/>
          <a:stretch/>
        </p:blipFill>
        <p:spPr>
          <a:xfrm>
            <a:off x="1443458" y="1560749"/>
            <a:ext cx="7060796" cy="208880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21AFB5-D10C-B746-AFEB-7344B2C139AF}"/>
              </a:ext>
            </a:extLst>
          </p:cNvPr>
          <p:cNvSpPr/>
          <p:nvPr/>
        </p:nvSpPr>
        <p:spPr>
          <a:xfrm>
            <a:off x="6254496" y="3474720"/>
            <a:ext cx="38404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468A053-D676-A94F-8CC5-F136038FF91F}"/>
              </a:ext>
            </a:extLst>
          </p:cNvPr>
          <p:cNvSpPr/>
          <p:nvPr/>
        </p:nvSpPr>
        <p:spPr>
          <a:xfrm>
            <a:off x="3214808" y="3474720"/>
            <a:ext cx="384048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プレースホルダー 3">
                <a:extLst>
                  <a:ext uri="{FF2B5EF4-FFF2-40B4-BE49-F238E27FC236}">
                    <a16:creationId xmlns:a16="http://schemas.microsoft.com/office/drawing/2014/main" id="{5419D62B-3714-5D4A-AA69-E8DCFDB370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1864" y="3888889"/>
                <a:ext cx="4815416" cy="5004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▪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1pPr>
                <a:lvl2pPr marL="914400" marR="0" lvl="1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2pPr>
                <a:lvl3pPr marL="1371600" marR="0" lvl="2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9pPr>
              </a:lstStyle>
              <a:p>
                <a:pPr marL="10160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Κ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ja-JP" sz="2800" dirty="0">
                    <a:latin typeface="Cambria Math" panose="02040503050406030204" pitchFamily="18" charset="0"/>
                  </a:rPr>
                  <a:t> = {(h, r, t)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ja-JP" sz="2800" dirty="0">
                    <a:latin typeface="Cambria Math" panose="02040503050406030204" pitchFamily="18" charset="0"/>
                  </a:rPr>
                  <a:t>}</a:t>
                </a:r>
              </a:p>
            </p:txBody>
          </p:sp>
        </mc:Choice>
        <mc:Fallback>
          <p:sp>
            <p:nvSpPr>
              <p:cNvPr id="23" name="テキスト プレースホルダー 3">
                <a:extLst>
                  <a:ext uri="{FF2B5EF4-FFF2-40B4-BE49-F238E27FC236}">
                    <a16:creationId xmlns:a16="http://schemas.microsoft.com/office/drawing/2014/main" id="{5419D62B-3714-5D4A-AA69-E8DCFDB37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64" y="3888889"/>
                <a:ext cx="4815416" cy="500429"/>
              </a:xfrm>
              <a:prstGeom prst="rect">
                <a:avLst/>
              </a:prstGeom>
              <a:blipFill>
                <a:blip r:embed="rId4"/>
                <a:stretch>
                  <a:fillRect l="-526" b="-463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oogle Shape;577;p20">
            <a:extLst>
              <a:ext uri="{FF2B5EF4-FFF2-40B4-BE49-F238E27FC236}">
                <a16:creationId xmlns:a16="http://schemas.microsoft.com/office/drawing/2014/main" id="{BB57874C-7A47-B44D-B364-EAC3DE29D8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01864" y="3778355"/>
            <a:ext cx="7065174" cy="134497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" sz="1800" dirty="0"/>
              <a:t>(Alice, interact, Shape of You)</a:t>
            </a:r>
            <a:endParaRPr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Google Shape;577;p20">
                <a:extLst>
                  <a:ext uri="{FF2B5EF4-FFF2-40B4-BE49-F238E27FC236}">
                    <a16:creationId xmlns:a16="http://schemas.microsoft.com/office/drawing/2014/main" id="{7350FB1A-F316-514E-BD8D-21585519D8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64076" y="3781491"/>
                <a:ext cx="7065174" cy="1344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▪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1pPr>
                <a:lvl2pPr marL="914400" marR="0" lvl="1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2pPr>
                <a:lvl3pPr marL="1371600" marR="0" lvl="2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9pPr>
              </a:lstStyle>
              <a:p>
                <a:pPr marL="0" indent="0">
                  <a:buFont typeface="Barlow Light"/>
                  <a:buNone/>
                </a:pPr>
                <a14:m>
                  <m:oMath xmlns:m="http://schemas.openxmlformats.org/officeDocument/2006/math">
                    <m:r>
                      <a:rPr lang="en-US" altLang="ja-JP" sz="1800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r>
                  <a:rPr lang="en-US" sz="1800" dirty="0"/>
                  <a:t> (Shape of You, </a:t>
                </a:r>
                <a:r>
                  <a:rPr lang="en-US" sz="1800" dirty="0" err="1"/>
                  <a:t>SungBy</a:t>
                </a:r>
                <a:r>
                  <a:rPr lang="en-US" sz="1800" dirty="0"/>
                  <a:t>, Ed Sheeran)</a:t>
                </a:r>
                <a14:m>
                  <m:oMath xmlns:m="http://schemas.openxmlformats.org/officeDocument/2006/math">
                    <m:r>
                      <a:rPr lang="en-US" altLang="ja-JP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Barlow Light"/>
                  <a:buNone/>
                </a:pPr>
                <a14:m>
                  <m:oMath xmlns:m="http://schemas.openxmlformats.org/officeDocument/2006/math">
                    <m:r>
                      <a:rPr lang="en-US" altLang="ja-JP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</m:oMath>
                </a14:m>
                <a:r>
                  <a:rPr lang="en-US" altLang="ja-JP" sz="1800" dirty="0"/>
                  <a:t> (Ed Sheeran, </a:t>
                </a:r>
                <a:r>
                  <a:rPr lang="en-US" altLang="ja-JP" sz="1800" dirty="0" err="1"/>
                  <a:t>IsSingerOf</a:t>
                </a:r>
                <a:r>
                  <a:rPr lang="en-US" altLang="ja-JP" sz="1800" dirty="0"/>
                  <a:t>, I see Fire) </a:t>
                </a:r>
                <a:endParaRPr lang="en-US" altLang="ja-JP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Barlow Light"/>
                  <a:buNone/>
                </a:pPr>
                <a14:m>
                  <m:oMath xmlns:m="http://schemas.openxmlformats.org/officeDocument/2006/math">
                    <m:r>
                      <a:rPr lang="en-US" altLang="ja-JP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dirty="0"/>
                  <a:t> (Alice, Interact, I see Fire)</a:t>
                </a:r>
              </a:p>
            </p:txBody>
          </p:sp>
        </mc:Choice>
        <mc:Fallback>
          <p:sp>
            <p:nvSpPr>
              <p:cNvPr id="26" name="Google Shape;577;p20">
                <a:extLst>
                  <a:ext uri="{FF2B5EF4-FFF2-40B4-BE49-F238E27FC236}">
                    <a16:creationId xmlns:a16="http://schemas.microsoft.com/office/drawing/2014/main" id="{7350FB1A-F316-514E-BD8D-21585519D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076" y="3781491"/>
                <a:ext cx="7065174" cy="1344974"/>
              </a:xfrm>
              <a:prstGeom prst="rect">
                <a:avLst/>
              </a:prstGeom>
              <a:blipFill>
                <a:blip r:embed="rId5"/>
                <a:stretch>
                  <a:fillRect l="-12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BDE08793-5E46-F946-AE47-444B1EF860F0}"/>
              </a:ext>
            </a:extLst>
          </p:cNvPr>
          <p:cNvCxnSpPr/>
          <p:nvPr/>
        </p:nvCxnSpPr>
        <p:spPr>
          <a:xfrm>
            <a:off x="1586753" y="2770094"/>
            <a:ext cx="174811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22FC2A4F-512F-2C4E-8D61-5C4233962123}"/>
              </a:ext>
            </a:extLst>
          </p:cNvPr>
          <p:cNvCxnSpPr>
            <a:cxnSpLocks/>
          </p:cNvCxnSpPr>
          <p:nvPr/>
        </p:nvCxnSpPr>
        <p:spPr>
          <a:xfrm>
            <a:off x="2340749" y="2747682"/>
            <a:ext cx="307841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DB120D30-C730-D14C-9558-696023A89D9F}"/>
              </a:ext>
            </a:extLst>
          </p:cNvPr>
          <p:cNvCxnSpPr>
            <a:cxnSpLocks/>
          </p:cNvCxnSpPr>
          <p:nvPr/>
        </p:nvCxnSpPr>
        <p:spPr>
          <a:xfrm>
            <a:off x="6563778" y="3276599"/>
            <a:ext cx="1302751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3DDC521-4AAC-6D44-9AEB-17956A6A394D}"/>
              </a:ext>
            </a:extLst>
          </p:cNvPr>
          <p:cNvCxnSpPr>
            <a:cxnSpLocks/>
          </p:cNvCxnSpPr>
          <p:nvPr/>
        </p:nvCxnSpPr>
        <p:spPr>
          <a:xfrm>
            <a:off x="5389581" y="2669700"/>
            <a:ext cx="1187644" cy="603763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AFD72286-D0B1-424F-B37D-42B4233F8342}"/>
              </a:ext>
            </a:extLst>
          </p:cNvPr>
          <p:cNvCxnSpPr>
            <a:cxnSpLocks/>
          </p:cNvCxnSpPr>
          <p:nvPr/>
        </p:nvCxnSpPr>
        <p:spPr>
          <a:xfrm>
            <a:off x="4143308" y="2680446"/>
            <a:ext cx="1302751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8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 build="p"/>
      <p:bldP spid="2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ja-JP" sz="2800" dirty="0"/>
              <a:t>Motivation</a:t>
            </a:r>
            <a:endParaRPr dirty="0"/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466C57-DF3D-DE46-972C-393996C8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2650" y="1599700"/>
            <a:ext cx="7331604" cy="2890200"/>
          </a:xfrm>
        </p:spPr>
        <p:txBody>
          <a:bodyPr/>
          <a:lstStyle/>
          <a:p>
            <a:r>
              <a:rPr lang="en-US" altLang="zh-TW" dirty="0"/>
              <a:t>Existing efforts on knowledge graph have not fully explored the connectivity to infer user preferences.</a:t>
            </a:r>
          </a:p>
          <a:p>
            <a:r>
              <a:rPr lang="en-US" altLang="zh-TW" dirty="0"/>
              <a:t>They lack the reasoning ability to infer why a item is recommended for a user.</a:t>
            </a:r>
          </a:p>
          <a:p>
            <a:endParaRPr lang="en-US" altLang="zh-TW" dirty="0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490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altLang="ja-JP" sz="2800" dirty="0"/>
              <a:t>Goal</a:t>
            </a:r>
            <a:endParaRPr dirty="0"/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466C57-DF3D-DE46-972C-393996C8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2650" y="1599700"/>
            <a:ext cx="7331604" cy="2890200"/>
          </a:xfrm>
        </p:spPr>
        <p:txBody>
          <a:bodyPr/>
          <a:lstStyle/>
          <a:p>
            <a:r>
              <a:rPr lang="en-US" altLang="zh-TW" dirty="0"/>
              <a:t>Propose a model named Knowledge-aware Path Recurrent Network (KPRN) to exploit knowledge graph for recommendation.</a:t>
            </a:r>
          </a:p>
          <a:p>
            <a:r>
              <a:rPr lang="en-US" altLang="ja-JP" dirty="0"/>
              <a:t>Generates representations for paths by accounting for both entities and relations and performs reasoning based on paths to infer user preference. 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7923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ctrTitle"/>
          </p:nvPr>
        </p:nvSpPr>
        <p:spPr>
          <a:xfrm>
            <a:off x="603425" y="2030431"/>
            <a:ext cx="5497200" cy="87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Method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428800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661100" y="664300"/>
            <a:ext cx="78432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altLang="ja-JP" dirty="0"/>
              <a:t>Model Architecture </a:t>
            </a:r>
            <a:endParaRPr lang="en-US" altLang="ja-JP" sz="2800" dirty="0"/>
          </a:p>
        </p:txBody>
      </p:sp>
      <p:sp>
        <p:nvSpPr>
          <p:cNvPr id="580" name="Google Shape;580;p2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E6CA75C-7061-1C42-B803-23EF39782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0" r="4900"/>
          <a:stretch/>
        </p:blipFill>
        <p:spPr>
          <a:xfrm>
            <a:off x="731520" y="1830461"/>
            <a:ext cx="8247888" cy="2604078"/>
          </a:xfrm>
          <a:prstGeom prst="rect">
            <a:avLst/>
          </a:prstGeom>
        </p:spPr>
      </p:pic>
      <p:sp>
        <p:nvSpPr>
          <p:cNvPr id="9" name="Google Shape;577;p20">
            <a:extLst>
              <a:ext uri="{FF2B5EF4-FFF2-40B4-BE49-F238E27FC236}">
                <a16:creationId xmlns:a16="http://schemas.microsoft.com/office/drawing/2014/main" id="{228B1B39-1DF2-2A4C-862F-F6126201E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98693" y="4423113"/>
            <a:ext cx="4981262" cy="4668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(Alice, Interact, I see Fire)  ?</a:t>
            </a:r>
            <a:endParaRPr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9F17307-EFE9-B246-BBBC-B1CB1B2ACCE7}"/>
              </a:ext>
            </a:extLst>
          </p:cNvPr>
          <p:cNvSpPr/>
          <p:nvPr/>
        </p:nvSpPr>
        <p:spPr>
          <a:xfrm>
            <a:off x="7415784" y="1929384"/>
            <a:ext cx="1545336" cy="32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プレースホルダー 3">
                <a:extLst>
                  <a:ext uri="{FF2B5EF4-FFF2-40B4-BE49-F238E27FC236}">
                    <a16:creationId xmlns:a16="http://schemas.microsoft.com/office/drawing/2014/main" id="{DE8182C0-4F8F-B345-B9C2-C6A0CCF28D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8157" y="1409412"/>
                <a:ext cx="5226930" cy="5199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55600" algn="l" rtl="0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▪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1pPr>
                <a:lvl2pPr marL="914400" marR="0" lvl="1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2pPr>
                <a:lvl3pPr marL="1371600" marR="0" lvl="2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3pPr>
                <a:lvl4pPr marL="1828800" marR="0" lvl="3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4pPr>
                <a:lvl5pPr marL="2286000" marR="0" lvl="4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5pPr>
                <a:lvl6pPr marL="2743200" marR="0" lvl="5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6pPr>
                <a:lvl7pPr marL="3200400" marR="0" lvl="6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7pPr>
                <a:lvl8pPr marL="3657600" marR="0" lvl="7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8pPr>
                <a:lvl9pPr marL="4114800" marR="0" lvl="8" indent="-3556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000"/>
                  <a:buFont typeface="Barlow Light"/>
                  <a:buChar char="▫"/>
                  <a:defRPr sz="2000" b="0" i="0" u="none" strike="noStrike" cap="none">
                    <a:solidFill>
                      <a:schemeClr val="dk1"/>
                    </a:solidFill>
                    <a:latin typeface="Barlow Light"/>
                    <a:ea typeface="Barlow Light"/>
                    <a:cs typeface="Barlow Light"/>
                    <a:sym typeface="Barlow Light"/>
                  </a:defRPr>
                </a:lvl9pPr>
              </a:lstStyle>
              <a:p>
                <a:pPr marL="1016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(u, </a:t>
                </a:r>
                <a:r>
                  <a:rPr lang="en-US" altLang="ja-JP" dirty="0" err="1">
                    <a:latin typeface="Cambria Math" panose="02040503050406030204" pitchFamily="18" charset="0"/>
                  </a:rPr>
                  <a:t>i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 |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(u, </a:t>
                </a:r>
                <a:r>
                  <a:rPr lang="en-US" altLang="ja-JP" dirty="0" err="1">
                    <a:latin typeface="Cambria Math" panose="02040503050406030204" pitchFamily="18" charset="0"/>
                  </a:rPr>
                  <a:t>i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))</a:t>
                </a:r>
              </a:p>
              <a:p>
                <a:pPr marL="101600" indent="0">
                  <a:buNone/>
                </a:pP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101600" indent="0">
                  <a:buFont typeface="Barlow Light"/>
                  <a:buNone/>
                </a:pPr>
                <a:endParaRPr lang="ja-JP" altLang="en-US" sz="1800"/>
              </a:p>
            </p:txBody>
          </p:sp>
        </mc:Choice>
        <mc:Fallback>
          <p:sp>
            <p:nvSpPr>
              <p:cNvPr id="12" name="テキスト プレースホルダー 3">
                <a:extLst>
                  <a:ext uri="{FF2B5EF4-FFF2-40B4-BE49-F238E27FC236}">
                    <a16:creationId xmlns:a16="http://schemas.microsoft.com/office/drawing/2014/main" id="{DE8182C0-4F8F-B345-B9C2-C6A0CCF28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57" y="1409412"/>
                <a:ext cx="5226930" cy="519972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997591"/>
      </p:ext>
    </p:extLst>
  </p:cSld>
  <p:clrMapOvr>
    <a:masterClrMapping/>
  </p:clrMapOvr>
</p:sld>
</file>

<file path=ppt/theme/theme1.xml><?xml version="1.0" encoding="utf-8"?>
<a:theme xmlns:a="http://schemas.openxmlformats.org/drawingml/2006/main" name="Lodovico template">
  <a:themeElements>
    <a:clrScheme name="Custom 347">
      <a:dk1>
        <a:srgbClr val="272A36"/>
      </a:dk1>
      <a:lt1>
        <a:srgbClr val="FFFFFF"/>
      </a:lt1>
      <a:dk2>
        <a:srgbClr val="808392"/>
      </a:dk2>
      <a:lt2>
        <a:srgbClr val="E0E0E7"/>
      </a:lt2>
      <a:accent1>
        <a:srgbClr val="FFAD1D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13906</TotalTime>
  <Words>518</Words>
  <Application>Microsoft Macintosh PowerPoint</Application>
  <PresentationFormat>画面に合わせる (16:9)</PresentationFormat>
  <Paragraphs>114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Barlow Light</vt:lpstr>
      <vt:lpstr>Wingdings</vt:lpstr>
      <vt:lpstr>Arial</vt:lpstr>
      <vt:lpstr>ＭＳ Ｐゴシック</vt:lpstr>
      <vt:lpstr>Barlow SemiBold</vt:lpstr>
      <vt:lpstr>Cambria Math</vt:lpstr>
      <vt:lpstr>Lodovico template</vt:lpstr>
      <vt:lpstr>Explainable Reasoning over Knowledge Graphs for Recommendation</vt:lpstr>
      <vt:lpstr>Outline</vt:lpstr>
      <vt:lpstr>Introduction</vt:lpstr>
      <vt:lpstr>Recommended System</vt:lpstr>
      <vt:lpstr>Knowledge Graph</vt:lpstr>
      <vt:lpstr>Motivation</vt:lpstr>
      <vt:lpstr>Goal</vt:lpstr>
      <vt:lpstr>Method</vt:lpstr>
      <vt:lpstr>Model Architecture </vt:lpstr>
      <vt:lpstr>Embedding Layer</vt:lpstr>
      <vt:lpstr>LSTM Layer</vt:lpstr>
      <vt:lpstr>LSTM Layer</vt:lpstr>
      <vt:lpstr>LSTM Layer</vt:lpstr>
      <vt:lpstr>Weighted Pooling Layer</vt:lpstr>
      <vt:lpstr>Learning</vt:lpstr>
      <vt:lpstr>Experiment</vt:lpstr>
      <vt:lpstr>Dataset</vt:lpstr>
      <vt:lpstr>Evaluation metrics</vt:lpstr>
      <vt:lpstr>Comparison Baselines</vt:lpstr>
      <vt:lpstr>Performance Comparison</vt:lpstr>
      <vt:lpstr>Effects of Relation Modeling </vt:lpstr>
      <vt:lpstr>Effects of Weighted Pooling </vt:lpstr>
      <vt:lpstr>Reason on paths to infer user preferences towards items 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Explainable Reasoning over Knowledge Graphs for Recommendation</dc:title>
  <cp:lastModifiedBy>簡子芸</cp:lastModifiedBy>
  <cp:revision>45</cp:revision>
  <dcterms:modified xsi:type="dcterms:W3CDTF">2020-02-19T02:40:38Z</dcterms:modified>
</cp:coreProperties>
</file>